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292" r:id="rId5"/>
    <p:sldId id="1305" r:id="rId6"/>
    <p:sldId id="352" r:id="rId7"/>
    <p:sldId id="1300" r:id="rId8"/>
    <p:sldId id="1284" r:id="rId9"/>
    <p:sldId id="1285" r:id="rId10"/>
    <p:sldId id="1303" r:id="rId11"/>
    <p:sldId id="1286" r:id="rId12"/>
    <p:sldId id="1287" r:id="rId13"/>
    <p:sldId id="1293" r:id="rId14"/>
    <p:sldId id="1306" r:id="rId15"/>
    <p:sldId id="1294" r:id="rId16"/>
    <p:sldId id="1295" r:id="rId17"/>
    <p:sldId id="1307" r:id="rId18"/>
    <p:sldId id="1296" r:id="rId19"/>
    <p:sldId id="1308" r:id="rId20"/>
    <p:sldId id="1310" r:id="rId21"/>
    <p:sldId id="1311" r:id="rId22"/>
    <p:sldId id="1312" r:id="rId23"/>
    <p:sldId id="1315" r:id="rId24"/>
    <p:sldId id="1313" r:id="rId25"/>
    <p:sldId id="1297" r:id="rId26"/>
    <p:sldId id="1314" r:id="rId27"/>
    <p:sldId id="1288" r:id="rId28"/>
    <p:sldId id="1249" r:id="rId29"/>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FFABF1-1C12-4B41-B08A-C970DA7D869B}" v="18" dt="2024-04-08T09:48:36.397"/>
    <p1510:client id="{1F275F5E-0483-4CD2-A158-E4744029FB18}" v="1" dt="2024-04-08T09:55:37.240"/>
    <p1510:client id="{7463CB32-2DF9-4967-B5F5-B81079C4F2EF}" v="4" dt="2024-04-08T10:00:35.763"/>
    <p1510:client id="{AECAE317-1BBA-484A-876D-44FF6E729BB8}" v="14" dt="2024-04-08T10:02:46.131"/>
    <p1510:client id="{CEDDE801-0E1C-440F-A095-D5DAA14D602E}" v="5" dt="2024-04-08T15:24:47.962"/>
    <p1510:client id="{E8E77652-1B31-4816-92B6-2FB34B3DABFB}" v="821" dt="2024-04-07T18:56:56.795"/>
    <p1510:client id="{F4479908-4EBC-4A06-B773-A2C60010C219}" v="5" dt="2024-04-08T09:52:39.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12"/>
        <p:guide pos="144"/>
        <p:guide orient="horz" pos="87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lIns="91440" tIns="45720" rIns="91440" bIns="45720" anchor="t">
            <a:spAutoFit/>
          </a:bodyPr>
          <a:lstStyle/>
          <a:p>
            <a:pPr>
              <a:spcAft>
                <a:spcPts val="200"/>
              </a:spcAft>
              <a:buClr>
                <a:schemeClr val="bg1"/>
              </a:buClr>
            </a:pPr>
            <a:r>
              <a:rPr lang="en-US" sz="1100" b="0" i="0" u="none" strike="noStrike" cap="none">
                <a:solidFill>
                  <a:schemeClr val="tx1"/>
                </a:solidFill>
                <a:latin typeface="Arial"/>
                <a:ea typeface="Arial"/>
                <a:cs typeface="Arial"/>
                <a:sym typeface="Arial"/>
              </a:rPr>
              <a:t>Student Name :</a:t>
            </a:r>
            <a:r>
              <a:rPr lang="en-US" sz="1100">
                <a:solidFill>
                  <a:schemeClr val="tx1"/>
                </a:solidFill>
              </a:rPr>
              <a:t> SHYNUKA J</a:t>
            </a:r>
            <a:endParaRPr lang="en-US" sz="1100" b="0" i="0" u="none" strike="noStrike" cap="none">
              <a:solidFill>
                <a:schemeClr val="tx1"/>
              </a:solidFill>
              <a:latin typeface="Arial"/>
              <a:ea typeface="Arial"/>
              <a:cs typeface="Arial"/>
              <a:sym typeface="Arial"/>
            </a:endParaRPr>
          </a:p>
          <a:p>
            <a:pPr>
              <a:spcAft>
                <a:spcPts val="200"/>
              </a:spcAft>
              <a:buClr>
                <a:schemeClr val="bg1"/>
              </a:buClr>
            </a:pPr>
            <a:r>
              <a:rPr lang="en-US" sz="1100" b="0" i="0" u="none" strike="noStrike" cap="none">
                <a:solidFill>
                  <a:schemeClr val="tx1"/>
                </a:solidFill>
                <a:latin typeface="Arial"/>
                <a:ea typeface="Arial"/>
                <a:cs typeface="Arial"/>
                <a:sym typeface="Arial"/>
              </a:rPr>
              <a:t>Student ID :</a:t>
            </a:r>
            <a:r>
              <a:rPr lang="en-US" sz="1100">
                <a:solidFill>
                  <a:schemeClr val="tx1"/>
                </a:solidFill>
              </a:rPr>
              <a:t> 311121104054</a:t>
            </a:r>
            <a:endParaRPr lang="en-US" sz="1100" b="0" i="0" u="none" strike="noStrike" cap="none">
              <a:solidFill>
                <a:schemeClr val="tx1"/>
              </a:solidFill>
              <a:latin typeface="Arial"/>
              <a:ea typeface="Arial"/>
              <a:cs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4591178" y="3956068"/>
            <a:ext cx="3197732" cy="430887"/>
          </a:xfrm>
          <a:prstGeom prst="rect">
            <a:avLst/>
          </a:prstGeom>
          <a:noFill/>
        </p:spPr>
        <p:txBody>
          <a:bodyPr wrap="square" lIns="91440" tIns="45720" rIns="91440" bIns="45720" anchor="t">
            <a:spAutoFit/>
          </a:bodyPr>
          <a:lstStyle/>
          <a:p>
            <a:pPr>
              <a:spcAft>
                <a:spcPts val="200"/>
              </a:spcAft>
              <a:buClr>
                <a:schemeClr val="bg1"/>
              </a:buClr>
            </a:pPr>
            <a:r>
              <a:rPr lang="en-US" sz="1100">
                <a:solidFill>
                  <a:schemeClr val="tx1"/>
                </a:solidFill>
              </a:rPr>
              <a:t>LOYOLA- ICAM COLLEGE OF ENGINEERING AND TECHNOLOGY</a:t>
            </a:r>
            <a:endParaRPr lang="en-US" sz="1100" b="0" i="0" u="none" strike="noStrike" cap="none">
              <a:solidFill>
                <a:schemeClr val="tx1"/>
              </a:solidFill>
              <a:latin typeface="Arial"/>
              <a:ea typeface="Arial"/>
              <a:cs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a:t>HOMEPAGE</a:t>
            </a:r>
          </a:p>
        </p:txBody>
      </p:sp>
      <p:pic>
        <p:nvPicPr>
          <p:cNvPr id="4" name="Picture 3" descr="A screenshot of a computer&#10;&#10;Description automatically generated">
            <a:extLst>
              <a:ext uri="{FF2B5EF4-FFF2-40B4-BE49-F238E27FC236}">
                <a16:creationId xmlns:a16="http://schemas.microsoft.com/office/drawing/2014/main" id="{E21FB9AF-AD39-89C9-C362-2A8AF7C31170}"/>
              </a:ext>
            </a:extLst>
          </p:cNvPr>
          <p:cNvPicPr>
            <a:picLocks noChangeAspect="1"/>
          </p:cNvPicPr>
          <p:nvPr/>
        </p:nvPicPr>
        <p:blipFill>
          <a:blip r:embed="rId2"/>
          <a:stretch>
            <a:fillRect/>
          </a:stretch>
        </p:blipFill>
        <p:spPr>
          <a:xfrm>
            <a:off x="1363436" y="1073605"/>
            <a:ext cx="6564085" cy="369842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160332"/>
          </a:xfrm>
        </p:spPr>
        <p:txBody>
          <a:bodyPr/>
          <a:lstStyle/>
          <a:p>
            <a:pPr algn="ctr"/>
            <a:r>
              <a:rPr lang="en-US" b="1"/>
              <a:t>HOMEPAGE</a:t>
            </a:r>
          </a:p>
        </p:txBody>
      </p:sp>
      <p:pic>
        <p:nvPicPr>
          <p:cNvPr id="3" name="Picture 2" descr="A screenshot of a computer&#10;&#10;Description automatically generated">
            <a:extLst>
              <a:ext uri="{FF2B5EF4-FFF2-40B4-BE49-F238E27FC236}">
                <a16:creationId xmlns:a16="http://schemas.microsoft.com/office/drawing/2014/main" id="{452604A6-2231-B1CD-C5DB-D5072B97C0B6}"/>
              </a:ext>
            </a:extLst>
          </p:cNvPr>
          <p:cNvPicPr>
            <a:picLocks noChangeAspect="1"/>
          </p:cNvPicPr>
          <p:nvPr/>
        </p:nvPicPr>
        <p:blipFill>
          <a:blip r:embed="rId2"/>
          <a:stretch>
            <a:fillRect/>
          </a:stretch>
        </p:blipFill>
        <p:spPr>
          <a:xfrm>
            <a:off x="636816" y="951139"/>
            <a:ext cx="3706585" cy="18288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C7B6A2F-1344-90A8-EC05-665A8A3E3762}"/>
              </a:ext>
            </a:extLst>
          </p:cNvPr>
          <p:cNvPicPr>
            <a:picLocks noChangeAspect="1"/>
          </p:cNvPicPr>
          <p:nvPr/>
        </p:nvPicPr>
        <p:blipFill>
          <a:blip r:embed="rId3"/>
          <a:stretch>
            <a:fillRect/>
          </a:stretch>
        </p:blipFill>
        <p:spPr>
          <a:xfrm>
            <a:off x="4580164" y="951138"/>
            <a:ext cx="4024993" cy="182063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119E365-2E16-BBD9-83F2-2B842EDEE6E0}"/>
              </a:ext>
            </a:extLst>
          </p:cNvPr>
          <p:cNvPicPr>
            <a:picLocks noChangeAspect="1"/>
          </p:cNvPicPr>
          <p:nvPr/>
        </p:nvPicPr>
        <p:blipFill>
          <a:blip r:embed="rId4"/>
          <a:stretch>
            <a:fillRect/>
          </a:stretch>
        </p:blipFill>
        <p:spPr>
          <a:xfrm>
            <a:off x="2759529" y="2894239"/>
            <a:ext cx="3624943" cy="2041072"/>
          </a:xfrm>
          <a:prstGeom prst="rect">
            <a:avLst/>
          </a:prstGeom>
        </p:spPr>
      </p:pic>
    </p:spTree>
    <p:extLst>
      <p:ext uri="{BB962C8B-B14F-4D97-AF65-F5344CB8AC3E}">
        <p14:creationId xmlns:p14="http://schemas.microsoft.com/office/powerpoint/2010/main" val="398411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46899"/>
          </a:xfrm>
        </p:spPr>
        <p:txBody>
          <a:bodyPr/>
          <a:lstStyle/>
          <a:p>
            <a:pPr algn="ctr"/>
            <a:r>
              <a:rPr lang="en-US" b="1"/>
              <a:t>INDEX PAGE</a:t>
            </a:r>
          </a:p>
        </p:txBody>
      </p:sp>
      <p:pic>
        <p:nvPicPr>
          <p:cNvPr id="3" name="Picture 2" descr="A screenshot of a computer&#10;&#10;Description automatically generated">
            <a:extLst>
              <a:ext uri="{FF2B5EF4-FFF2-40B4-BE49-F238E27FC236}">
                <a16:creationId xmlns:a16="http://schemas.microsoft.com/office/drawing/2014/main" id="{DC7E0C99-DEDC-5DFE-2EBE-D440D3BBA54D}"/>
              </a:ext>
            </a:extLst>
          </p:cNvPr>
          <p:cNvPicPr>
            <a:picLocks noChangeAspect="1"/>
          </p:cNvPicPr>
          <p:nvPr/>
        </p:nvPicPr>
        <p:blipFill rotWithShape="1">
          <a:blip r:embed="rId2"/>
          <a:srcRect r="-119" b="446"/>
          <a:stretch/>
        </p:blipFill>
        <p:spPr>
          <a:xfrm>
            <a:off x="1200150" y="1073604"/>
            <a:ext cx="6849845" cy="364127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CHANNEL PAGE</a:t>
            </a:r>
          </a:p>
        </p:txBody>
      </p:sp>
      <p:pic>
        <p:nvPicPr>
          <p:cNvPr id="3" name="Picture 2" descr="A screenshot of a computer&#10;&#10;Description automatically generated">
            <a:extLst>
              <a:ext uri="{FF2B5EF4-FFF2-40B4-BE49-F238E27FC236}">
                <a16:creationId xmlns:a16="http://schemas.microsoft.com/office/drawing/2014/main" id="{981DADD9-EA43-45CF-7C61-F93E661BE990}"/>
              </a:ext>
            </a:extLst>
          </p:cNvPr>
          <p:cNvPicPr>
            <a:picLocks noChangeAspect="1"/>
          </p:cNvPicPr>
          <p:nvPr/>
        </p:nvPicPr>
        <p:blipFill rotWithShape="1">
          <a:blip r:embed="rId2"/>
          <a:srcRect t="2588"/>
          <a:stretch/>
        </p:blipFill>
        <p:spPr>
          <a:xfrm>
            <a:off x="1338943" y="1117297"/>
            <a:ext cx="6702879" cy="364248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SIGN-UP PAGE</a:t>
            </a:r>
          </a:p>
        </p:txBody>
      </p:sp>
      <p:pic>
        <p:nvPicPr>
          <p:cNvPr id="3" name="Picture 2">
            <a:extLst>
              <a:ext uri="{FF2B5EF4-FFF2-40B4-BE49-F238E27FC236}">
                <a16:creationId xmlns:a16="http://schemas.microsoft.com/office/drawing/2014/main" id="{8BA4BBE2-86E8-55BE-FE8C-718E985AD6BC}"/>
              </a:ext>
            </a:extLst>
          </p:cNvPr>
          <p:cNvPicPr>
            <a:picLocks noChangeAspect="1"/>
          </p:cNvPicPr>
          <p:nvPr/>
        </p:nvPicPr>
        <p:blipFill>
          <a:blip r:embed="rId2"/>
          <a:stretch>
            <a:fillRect/>
          </a:stretch>
        </p:blipFill>
        <p:spPr>
          <a:xfrm>
            <a:off x="1575707" y="1167493"/>
            <a:ext cx="6539593" cy="3673930"/>
          </a:xfrm>
          <a:prstGeom prst="rect">
            <a:avLst/>
          </a:prstGeom>
        </p:spPr>
      </p:pic>
    </p:spTree>
    <p:extLst>
      <p:ext uri="{BB962C8B-B14F-4D97-AF65-F5344CB8AC3E}">
        <p14:creationId xmlns:p14="http://schemas.microsoft.com/office/powerpoint/2010/main" val="2838572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a:t>LOGIN PAGE</a:t>
            </a:r>
          </a:p>
        </p:txBody>
      </p:sp>
      <p:pic>
        <p:nvPicPr>
          <p:cNvPr id="3" name="Picture 2">
            <a:extLst>
              <a:ext uri="{FF2B5EF4-FFF2-40B4-BE49-F238E27FC236}">
                <a16:creationId xmlns:a16="http://schemas.microsoft.com/office/drawing/2014/main" id="{68A21272-AD7C-1639-8087-4C84E6FA09C9}"/>
              </a:ext>
            </a:extLst>
          </p:cNvPr>
          <p:cNvPicPr>
            <a:picLocks noChangeAspect="1"/>
          </p:cNvPicPr>
          <p:nvPr/>
        </p:nvPicPr>
        <p:blipFill>
          <a:blip r:embed="rId2"/>
          <a:stretch>
            <a:fillRect/>
          </a:stretch>
        </p:blipFill>
        <p:spPr>
          <a:xfrm>
            <a:off x="1264920" y="1043940"/>
            <a:ext cx="7018020" cy="394716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UPLOAD MUSIC PAGE</a:t>
            </a:r>
          </a:p>
        </p:txBody>
      </p:sp>
      <p:pic>
        <p:nvPicPr>
          <p:cNvPr id="3" name="Picture 2">
            <a:extLst>
              <a:ext uri="{FF2B5EF4-FFF2-40B4-BE49-F238E27FC236}">
                <a16:creationId xmlns:a16="http://schemas.microsoft.com/office/drawing/2014/main" id="{142B754B-841A-44A5-9708-97D45BB898C8}"/>
              </a:ext>
            </a:extLst>
          </p:cNvPr>
          <p:cNvPicPr>
            <a:picLocks noChangeAspect="1"/>
          </p:cNvPicPr>
          <p:nvPr/>
        </p:nvPicPr>
        <p:blipFill>
          <a:blip r:embed="rId2"/>
          <a:stretch>
            <a:fillRect/>
          </a:stretch>
        </p:blipFill>
        <p:spPr>
          <a:xfrm>
            <a:off x="1208314" y="1053193"/>
            <a:ext cx="6882493" cy="3878036"/>
          </a:xfrm>
          <a:prstGeom prst="rect">
            <a:avLst/>
          </a:prstGeom>
        </p:spPr>
      </p:pic>
    </p:spTree>
    <p:extLst>
      <p:ext uri="{BB962C8B-B14F-4D97-AF65-F5344CB8AC3E}">
        <p14:creationId xmlns:p14="http://schemas.microsoft.com/office/powerpoint/2010/main" val="927102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WATCH LATER PAGE</a:t>
            </a:r>
          </a:p>
        </p:txBody>
      </p:sp>
      <p:pic>
        <p:nvPicPr>
          <p:cNvPr id="3" name="Picture 2" descr="A screenshot of a computer&#10;&#10;Description automatically generated">
            <a:extLst>
              <a:ext uri="{FF2B5EF4-FFF2-40B4-BE49-F238E27FC236}">
                <a16:creationId xmlns:a16="http://schemas.microsoft.com/office/drawing/2014/main" id="{3040C199-1EDE-5F3D-4C5B-032D29AEA055}"/>
              </a:ext>
            </a:extLst>
          </p:cNvPr>
          <p:cNvPicPr>
            <a:picLocks noChangeAspect="1"/>
          </p:cNvPicPr>
          <p:nvPr/>
        </p:nvPicPr>
        <p:blipFill>
          <a:blip r:embed="rId2"/>
          <a:stretch>
            <a:fillRect/>
          </a:stretch>
        </p:blipFill>
        <p:spPr>
          <a:xfrm>
            <a:off x="1567542" y="1261383"/>
            <a:ext cx="6196692" cy="3437164"/>
          </a:xfrm>
          <a:prstGeom prst="rect">
            <a:avLst/>
          </a:prstGeom>
        </p:spPr>
      </p:pic>
    </p:spTree>
    <p:extLst>
      <p:ext uri="{BB962C8B-B14F-4D97-AF65-F5344CB8AC3E}">
        <p14:creationId xmlns:p14="http://schemas.microsoft.com/office/powerpoint/2010/main" val="317786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HISTORY PAGE</a:t>
            </a:r>
          </a:p>
        </p:txBody>
      </p:sp>
      <p:pic>
        <p:nvPicPr>
          <p:cNvPr id="4" name="Picture 3" descr="A screenshot of a computer&#10;&#10;Description automatically generated">
            <a:extLst>
              <a:ext uri="{FF2B5EF4-FFF2-40B4-BE49-F238E27FC236}">
                <a16:creationId xmlns:a16="http://schemas.microsoft.com/office/drawing/2014/main" id="{970D7A77-848E-DC52-EC41-35751DC5F1A7}"/>
              </a:ext>
            </a:extLst>
          </p:cNvPr>
          <p:cNvPicPr>
            <a:picLocks noChangeAspect="1"/>
          </p:cNvPicPr>
          <p:nvPr/>
        </p:nvPicPr>
        <p:blipFill>
          <a:blip r:embed="rId2"/>
          <a:stretch>
            <a:fillRect/>
          </a:stretch>
        </p:blipFill>
        <p:spPr>
          <a:xfrm>
            <a:off x="1355272" y="1134835"/>
            <a:ext cx="6613072" cy="3714751"/>
          </a:xfrm>
          <a:prstGeom prst="rect">
            <a:avLst/>
          </a:prstGeom>
        </p:spPr>
      </p:pic>
    </p:spTree>
    <p:extLst>
      <p:ext uri="{BB962C8B-B14F-4D97-AF65-F5344CB8AC3E}">
        <p14:creationId xmlns:p14="http://schemas.microsoft.com/office/powerpoint/2010/main" val="2347184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SONGS PAGE</a:t>
            </a:r>
          </a:p>
        </p:txBody>
      </p:sp>
      <p:pic>
        <p:nvPicPr>
          <p:cNvPr id="4" name="Picture 3" descr="A screenshot of a music album&#10;&#10;Description automatically generated">
            <a:extLst>
              <a:ext uri="{FF2B5EF4-FFF2-40B4-BE49-F238E27FC236}">
                <a16:creationId xmlns:a16="http://schemas.microsoft.com/office/drawing/2014/main" id="{211F6B3A-AB11-3A6B-6EFF-09CD6FA02ED3}"/>
              </a:ext>
            </a:extLst>
          </p:cNvPr>
          <p:cNvPicPr>
            <a:picLocks noChangeAspect="1"/>
          </p:cNvPicPr>
          <p:nvPr/>
        </p:nvPicPr>
        <p:blipFill>
          <a:blip r:embed="rId2"/>
          <a:stretch>
            <a:fillRect/>
          </a:stretch>
        </p:blipFill>
        <p:spPr>
          <a:xfrm>
            <a:off x="1061357" y="1089932"/>
            <a:ext cx="7339692" cy="3812721"/>
          </a:xfrm>
          <a:prstGeom prst="rect">
            <a:avLst/>
          </a:prstGeom>
        </p:spPr>
      </p:pic>
    </p:spTree>
    <p:extLst>
      <p:ext uri="{BB962C8B-B14F-4D97-AF65-F5344CB8AC3E}">
        <p14:creationId xmlns:p14="http://schemas.microsoft.com/office/powerpoint/2010/main" val="1894130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latin typeface="+mj-lt"/>
              </a:rPr>
              <a:t>MUSIC WEB APPLICATION USING DJANGO FRAMEWORK </a:t>
            </a:r>
            <a:endParaRPr lang="en-US" sz="160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SONGS PAGE</a:t>
            </a:r>
          </a:p>
        </p:txBody>
      </p:sp>
      <p:pic>
        <p:nvPicPr>
          <p:cNvPr id="3" name="Picture 2" descr="A screenshot of a music application&#10;&#10;Description automatically generated">
            <a:extLst>
              <a:ext uri="{FF2B5EF4-FFF2-40B4-BE49-F238E27FC236}">
                <a16:creationId xmlns:a16="http://schemas.microsoft.com/office/drawing/2014/main" id="{B75B1F12-30E0-F33F-054F-6CFBC7C7D570}"/>
              </a:ext>
            </a:extLst>
          </p:cNvPr>
          <p:cNvPicPr>
            <a:picLocks noChangeAspect="1"/>
          </p:cNvPicPr>
          <p:nvPr/>
        </p:nvPicPr>
        <p:blipFill>
          <a:blip r:embed="rId2"/>
          <a:stretch>
            <a:fillRect/>
          </a:stretch>
        </p:blipFill>
        <p:spPr>
          <a:xfrm>
            <a:off x="1714500" y="1270635"/>
            <a:ext cx="5920740" cy="3341370"/>
          </a:xfrm>
          <a:prstGeom prst="rect">
            <a:avLst/>
          </a:prstGeom>
        </p:spPr>
      </p:pic>
    </p:spTree>
    <p:extLst>
      <p:ext uri="{BB962C8B-B14F-4D97-AF65-F5344CB8AC3E}">
        <p14:creationId xmlns:p14="http://schemas.microsoft.com/office/powerpoint/2010/main" val="1353405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SONG POST PAGE</a:t>
            </a:r>
          </a:p>
        </p:txBody>
      </p:sp>
      <p:pic>
        <p:nvPicPr>
          <p:cNvPr id="3" name="Picture 2" descr="A screenshot of a computer&#10;&#10;Description automatically generated">
            <a:extLst>
              <a:ext uri="{FF2B5EF4-FFF2-40B4-BE49-F238E27FC236}">
                <a16:creationId xmlns:a16="http://schemas.microsoft.com/office/drawing/2014/main" id="{EE64261E-EA60-8B39-D37D-8E02A6098F76}"/>
              </a:ext>
            </a:extLst>
          </p:cNvPr>
          <p:cNvPicPr>
            <a:picLocks noChangeAspect="1"/>
          </p:cNvPicPr>
          <p:nvPr/>
        </p:nvPicPr>
        <p:blipFill>
          <a:blip r:embed="rId2"/>
          <a:stretch>
            <a:fillRect/>
          </a:stretch>
        </p:blipFill>
        <p:spPr>
          <a:xfrm>
            <a:off x="1559379" y="1183821"/>
            <a:ext cx="6229350" cy="3502479"/>
          </a:xfrm>
          <a:prstGeom prst="rect">
            <a:avLst/>
          </a:prstGeom>
        </p:spPr>
      </p:pic>
    </p:spTree>
    <p:extLst>
      <p:ext uri="{BB962C8B-B14F-4D97-AF65-F5344CB8AC3E}">
        <p14:creationId xmlns:p14="http://schemas.microsoft.com/office/powerpoint/2010/main" val="1869106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a:rPr>
              <a:t>:</a:t>
            </a:r>
            <a:br>
              <a:rPr lang="en-US" sz="1600" b="1" i="0">
                <a:solidFill>
                  <a:srgbClr val="374151"/>
                </a:solidFill>
                <a:effectLst/>
                <a:cs typeface="Times New Roman"/>
              </a:rPr>
            </a:br>
            <a:br>
              <a:rPr lang="en-US">
                <a:latin typeface="Söhne"/>
              </a:rPr>
            </a:br>
            <a:endParaRPr lang="en-US"/>
          </a:p>
        </p:txBody>
      </p:sp>
      <p:sp>
        <p:nvSpPr>
          <p:cNvPr id="3" name="TextBox 2">
            <a:extLst>
              <a:ext uri="{FF2B5EF4-FFF2-40B4-BE49-F238E27FC236}">
                <a16:creationId xmlns:a16="http://schemas.microsoft.com/office/drawing/2014/main" id="{AFBC8A83-B7C2-CD50-AA74-E9039FD830FC}"/>
              </a:ext>
            </a:extLst>
          </p:cNvPr>
          <p:cNvSpPr txBox="1"/>
          <p:nvPr/>
        </p:nvSpPr>
        <p:spPr>
          <a:xfrm>
            <a:off x="873579" y="1281794"/>
            <a:ext cx="7151913"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AutoNum type="arabicPeriod"/>
            </a:pPr>
            <a:r>
              <a:rPr lang="en-US" sz="1600" b="1">
                <a:solidFill>
                  <a:schemeClr val="tx1"/>
                </a:solidFill>
              </a:rPr>
              <a:t>Social Sharing:</a:t>
            </a:r>
            <a:r>
              <a:rPr lang="en-US" sz="1600">
                <a:solidFill>
                  <a:schemeClr val="tx1"/>
                </a:solidFill>
              </a:rPr>
              <a:t> Allow users to share their playlists or favorite songs on social media platforms, increasing engagement and user interaction.</a:t>
            </a:r>
          </a:p>
          <a:p>
            <a:pPr marL="228600" indent="-228600">
              <a:buFont typeface=""/>
              <a:buAutoNum type="arabicPeriod"/>
            </a:pPr>
            <a:r>
              <a:rPr lang="en-US" sz="1600" b="1">
                <a:solidFill>
                  <a:schemeClr val="tx1"/>
                </a:solidFill>
              </a:rPr>
              <a:t>Advanced Recommendations:</a:t>
            </a:r>
            <a:r>
              <a:rPr lang="en-US" sz="1600">
                <a:solidFill>
                  <a:schemeClr val="tx1"/>
                </a:solidFill>
              </a:rPr>
              <a:t> Implement more advanced recommendation algorithms, such as collaborative filtering or content-based filtering, to provide more personalized music suggestions to users.</a:t>
            </a:r>
          </a:p>
          <a:p>
            <a:pPr marL="228600" indent="-228600">
              <a:buFont typeface=""/>
              <a:buAutoNum type="arabicPeriod"/>
            </a:pPr>
            <a:r>
              <a:rPr lang="en-US" sz="1600" b="1">
                <a:solidFill>
                  <a:schemeClr val="tx1"/>
                </a:solidFill>
              </a:rPr>
              <a:t>User Profiles:</a:t>
            </a:r>
            <a:r>
              <a:rPr lang="en-US" sz="1600">
                <a:solidFill>
                  <a:schemeClr val="tx1"/>
                </a:solidFill>
              </a:rPr>
              <a:t> Create user profiles where users can add a profile picture, bio, and customize their preferences, enhancing the personalization of the app.</a:t>
            </a:r>
          </a:p>
          <a:p>
            <a:pPr marL="228600" indent="-228600">
              <a:buFont typeface=""/>
              <a:buAutoNum type="arabicPeriod"/>
            </a:pPr>
            <a:r>
              <a:rPr lang="en-US" sz="1600" b="1">
                <a:solidFill>
                  <a:schemeClr val="tx1"/>
                </a:solidFill>
              </a:rPr>
              <a:t>Lyrics Integration:</a:t>
            </a:r>
            <a:r>
              <a:rPr lang="en-US" sz="1600">
                <a:solidFill>
                  <a:schemeClr val="tx1"/>
                </a:solidFill>
              </a:rPr>
              <a:t> Integrate a lyrics API to display song lyrics alongside the music player, enhancing the listening experience for users.</a:t>
            </a:r>
          </a:p>
          <a:p>
            <a:pPr marL="228600" indent="-228600">
              <a:buFont typeface=""/>
              <a:buAutoNum type="arabicPeriod"/>
            </a:pPr>
            <a:r>
              <a:rPr lang="en-US" sz="1600" b="1">
                <a:solidFill>
                  <a:schemeClr val="tx1"/>
                </a:solidFill>
              </a:rPr>
              <a:t>Improved Player Controls:</a:t>
            </a:r>
            <a:r>
              <a:rPr lang="en-US" sz="1600">
                <a:solidFill>
                  <a:schemeClr val="tx1"/>
                </a:solidFill>
              </a:rPr>
              <a:t> Add more features to the music player, such as shuffle, repeat, and a progress bar showing the current playback position of the song.</a:t>
            </a:r>
          </a:p>
        </p:txBody>
      </p:sp>
    </p:spTree>
    <p:extLst>
      <p:ext uri="{BB962C8B-B14F-4D97-AF65-F5344CB8AC3E}">
        <p14:creationId xmlns:p14="http://schemas.microsoft.com/office/powerpoint/2010/main" val="1323128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a:rPr>
              <a:t>:</a:t>
            </a:r>
            <a:br>
              <a:rPr lang="en-US" sz="1600" b="1" i="0">
                <a:solidFill>
                  <a:srgbClr val="374151"/>
                </a:solidFill>
                <a:effectLst/>
                <a:cs typeface="Times New Roman"/>
              </a:rPr>
            </a:br>
            <a:br>
              <a:rPr lang="en-US">
                <a:latin typeface="Söhne"/>
              </a:rPr>
            </a:br>
            <a:endParaRPr lang="en-US"/>
          </a:p>
        </p:txBody>
      </p:sp>
      <p:sp>
        <p:nvSpPr>
          <p:cNvPr id="3" name="TextBox 2">
            <a:extLst>
              <a:ext uri="{FF2B5EF4-FFF2-40B4-BE49-F238E27FC236}">
                <a16:creationId xmlns:a16="http://schemas.microsoft.com/office/drawing/2014/main" id="{AFBC8A83-B7C2-CD50-AA74-E9039FD830FC}"/>
              </a:ext>
            </a:extLst>
          </p:cNvPr>
          <p:cNvSpPr txBox="1"/>
          <p:nvPr/>
        </p:nvSpPr>
        <p:spPr>
          <a:xfrm>
            <a:off x="873579" y="996044"/>
            <a:ext cx="7405005"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solidFill>
              </a:rPr>
              <a:t>6. Curated Playlists:</a:t>
            </a:r>
            <a:r>
              <a:rPr lang="en-US" sz="1600">
                <a:solidFill>
                  <a:schemeClr val="tx1"/>
                </a:solidFill>
              </a:rPr>
              <a:t> Create curated playlists curated by music experts or algorithms based on user preferences, providing users with a diverse selection of music to discover.</a:t>
            </a:r>
          </a:p>
          <a:p>
            <a:r>
              <a:rPr lang="en-US" sz="1600" b="1">
                <a:solidFill>
                  <a:schemeClr val="tx1"/>
                </a:solidFill>
              </a:rPr>
              <a:t>7. Offline Listening:</a:t>
            </a:r>
            <a:r>
              <a:rPr lang="en-US" sz="1600">
                <a:solidFill>
                  <a:schemeClr val="tx1"/>
                </a:solidFill>
              </a:rPr>
              <a:t> Implement offline listening capabilities, allowing users to download songs or playlists for offline playback, ideal for users with limited internet access.</a:t>
            </a:r>
          </a:p>
          <a:p>
            <a:r>
              <a:rPr lang="en-US" sz="1600" b="1">
                <a:solidFill>
                  <a:schemeClr val="tx1"/>
                </a:solidFill>
              </a:rPr>
              <a:t>8. Live Streaming:</a:t>
            </a:r>
            <a:r>
              <a:rPr lang="en-US" sz="1600">
                <a:solidFill>
                  <a:schemeClr val="tx1"/>
                </a:solidFill>
              </a:rPr>
              <a:t> Introduce live streaming features for concerts, music festivals, or exclusive artist performances, offering users a unique and immersive music experience.</a:t>
            </a:r>
          </a:p>
          <a:p>
            <a:r>
              <a:rPr lang="en-US" sz="1600" b="1">
                <a:solidFill>
                  <a:schemeClr val="tx1"/>
                </a:solidFill>
              </a:rPr>
              <a:t>9. Podcast Support:</a:t>
            </a:r>
            <a:r>
              <a:rPr lang="en-US" sz="1600">
                <a:solidFill>
                  <a:schemeClr val="tx1"/>
                </a:solidFill>
              </a:rPr>
              <a:t> Expand the platform to include podcasts, allowing users to discover, subscribe to, and listen to their favorite podcasts alongside music content.</a:t>
            </a:r>
          </a:p>
          <a:p>
            <a:r>
              <a:rPr lang="en-US" sz="1600" b="1">
                <a:solidFill>
                  <a:schemeClr val="tx1"/>
                </a:solidFill>
              </a:rPr>
              <a:t>10. Accessibility Features:</a:t>
            </a:r>
            <a:r>
              <a:rPr lang="en-US" sz="1600">
                <a:solidFill>
                  <a:schemeClr val="tx1"/>
                </a:solidFill>
              </a:rPr>
              <a:t> Improve accessibility by adding features such as closed captions for song lyrics, screen reader compatibility, and keyboard navigation for users with disabilities.</a:t>
            </a:r>
          </a:p>
          <a:p>
            <a:pPr marL="228600" indent="-228600">
              <a:buAutoNum type="arabicPeriod"/>
            </a:pPr>
            <a:endParaRPr lang="en-US" sz="1600">
              <a:solidFill>
                <a:schemeClr val="tx1"/>
              </a:solidFill>
            </a:endParaRPr>
          </a:p>
        </p:txBody>
      </p:sp>
    </p:spTree>
    <p:extLst>
      <p:ext uri="{BB962C8B-B14F-4D97-AF65-F5344CB8AC3E}">
        <p14:creationId xmlns:p14="http://schemas.microsoft.com/office/powerpoint/2010/main" val="3521066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a:buSzPts val="2800"/>
            </a:pPr>
            <a:r>
              <a:rPr lang="en-IN" sz="1600" b="1">
                <a:solidFill>
                  <a:srgbClr val="213163"/>
                </a:solidFill>
              </a:rPr>
              <a:t>Conclusion:</a:t>
            </a:r>
            <a:br>
              <a:rPr lang="en-IN" sz="1600" b="1">
                <a:solidFill>
                  <a:srgbClr val="213163"/>
                </a:solidFill>
              </a:rPr>
            </a:b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F8552C5A-418C-EF64-A2EE-C451B72F1F92}"/>
              </a:ext>
            </a:extLst>
          </p:cNvPr>
          <p:cNvSpPr txBox="1"/>
          <p:nvPr/>
        </p:nvSpPr>
        <p:spPr>
          <a:xfrm>
            <a:off x="604157" y="1281793"/>
            <a:ext cx="838472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proposed music streaming web application built using the Django framework offers a comprehensive platform for users to discover, listen to, and interact with music. The application leverages Django's powerful features to provide a user-friendly interface, secure authentication, and efficient data management.</a:t>
            </a:r>
          </a:p>
          <a:p>
            <a:r>
              <a:rPr lang="en-US"/>
              <a:t>Through its intuitive design and robust functionality, the application aims to enhance the music listening experience for users by offering a wide range of songs, playlists, and features. Additionally, the application's future enhancements, such as social sharing, advanced recommendations, and offline listening, further contribute to its appeal and utility.</a:t>
            </a:r>
          </a:p>
          <a:p>
            <a:r>
              <a:rPr lang="en-US"/>
              <a:t>Overall, the music streaming web application represents a significant advancement in music technology, providing users with a modern and immersive music experience.</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solidFill>
                <a:srgbClr val="FFFFFF"/>
              </a:solidFill>
              <a:latin typeface="Söhne"/>
            </a:endParaRPr>
          </a:p>
          <a:p>
            <a:endParaRPr lang="en-US">
              <a:solidFill>
                <a:srgbClr val="FFFFFF"/>
              </a:solidFill>
              <a:latin typeface="Söhne"/>
            </a:endParaRPr>
          </a:p>
          <a:p>
            <a:endParaRPr lang="en-US"/>
          </a:p>
          <a:p>
            <a:endParaRPr lang="en-US"/>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 </a:t>
            </a:r>
          </a:p>
        </p:txBody>
      </p:sp>
      <p:sp>
        <p:nvSpPr>
          <p:cNvPr id="5" name="TextBox 4">
            <a:extLst>
              <a:ext uri="{FF2B5EF4-FFF2-40B4-BE49-F238E27FC236}">
                <a16:creationId xmlns:a16="http://schemas.microsoft.com/office/drawing/2014/main" id="{AEB9C3E0-8C48-0371-FA24-410E1EAD7CA2}"/>
              </a:ext>
            </a:extLst>
          </p:cNvPr>
          <p:cNvSpPr txBox="1"/>
          <p:nvPr/>
        </p:nvSpPr>
        <p:spPr>
          <a:xfrm>
            <a:off x="849086" y="1151165"/>
            <a:ext cx="781322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1C1C1C"/>
                </a:solidFill>
              </a:rPr>
              <a:t>The music web application, powered by the Django framework, delivers a dynamic platform for music enthusiasts to explore and engage with a wide range of musical content. Its core features include showcasing trending songs and enabling users to create a personalized 'Listen Later' list. The user interface is designed to be visually engaging with a carousel display, drawing attention to important content. Behind the scenes, Django's robust backend ensures scalability and security, capable of handling a large volume of users and music content. Users can actively engage with the application by listening to songs, adding them to their 'Listen Later' list, and exploring detailed song information, creating an immersive music discovery and listening experience. Overall, the music web application using Django offers a seamless and comprehensive platform for users to explore, discover, and enjoy music, making it an invaluable tool for music enthusiasts</a:t>
            </a:r>
            <a:endParaRPr lang="en-US" sz="150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 </a:t>
            </a:r>
          </a:p>
        </p:txBody>
      </p:sp>
      <p:sp>
        <p:nvSpPr>
          <p:cNvPr id="4" name="TextBox 3">
            <a:extLst>
              <a:ext uri="{FF2B5EF4-FFF2-40B4-BE49-F238E27FC236}">
                <a16:creationId xmlns:a16="http://schemas.microsoft.com/office/drawing/2014/main" id="{789DBBBB-7986-9C28-F52B-CF1245EC51A8}"/>
              </a:ext>
            </a:extLst>
          </p:cNvPr>
          <p:cNvSpPr txBox="1"/>
          <p:nvPr/>
        </p:nvSpPr>
        <p:spPr>
          <a:xfrm>
            <a:off x="1175658" y="1126673"/>
            <a:ext cx="6482442"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chemeClr val="tx1"/>
                </a:solidFill>
                <a:latin typeface="Söhne"/>
              </a:rPr>
              <a:t>In the digital age, music enthusiasts often struggle to discover new and trending songs tailored to their tastes. Existing music platforms lack personalized features and interactive interfaces, limiting users' ability to explore and enjoy music. To address this issue, we aim to develop a music web application using the Django framework that provides users with a curated selection of trending songs and personalized playlists. The application will offer a visually appealing interface with detailed song information and a 'Listen Later' feature, allowing users to save and revisit their favorite songs. By combining Django's backend capabilities with a user-friendly frontend, our goal is to create an engaging and immersive music discovery experience for users.</a:t>
            </a:r>
            <a:endParaRPr lang="en-US" sz="1500">
              <a:solidFill>
                <a:schemeClr val="tx1"/>
              </a:solidFill>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C07C4B91-43DA-BFD8-5714-B02ACB23B83D}"/>
              </a:ext>
            </a:extLst>
          </p:cNvPr>
          <p:cNvSpPr txBox="1"/>
          <p:nvPr/>
        </p:nvSpPr>
        <p:spPr>
          <a:xfrm>
            <a:off x="481694" y="1281793"/>
            <a:ext cx="8205106" cy="30931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200" b="1">
                <a:solidFill>
                  <a:schemeClr val="tx1"/>
                </a:solidFill>
              </a:rPr>
              <a:t>User Authentication and Profiles: </a:t>
            </a:r>
            <a:r>
              <a:rPr lang="en-US" sz="1200">
                <a:solidFill>
                  <a:schemeClr val="tx1"/>
                </a:solidFill>
              </a:rPr>
              <a:t>The application will have a user authentication system where users can create accounts, log in, and manage their profiles. This allows for a personalized experience, as users can save their preferences and playlists.</a:t>
            </a:r>
            <a:endParaRPr lang="en-US">
              <a:solidFill>
                <a:schemeClr val="tx1"/>
              </a:solidFill>
            </a:endParaRPr>
          </a:p>
          <a:p>
            <a:pPr marL="228600" indent="-228600">
              <a:buAutoNum type="arabicPeriod"/>
            </a:pPr>
            <a:r>
              <a:rPr lang="en-US" sz="1200" b="1">
                <a:solidFill>
                  <a:schemeClr val="tx1"/>
                </a:solidFill>
              </a:rPr>
              <a:t>Music Discovery: </a:t>
            </a:r>
            <a:r>
              <a:rPr lang="en-US" sz="1200">
                <a:solidFill>
                  <a:schemeClr val="tx1"/>
                </a:solidFill>
              </a:rPr>
              <a:t>The application will feature a curated selection of trending songs, as well as the ability for users to explore music based on genres, artists, and albums. This ensures that users can easily discover new music that aligns with their tastes.</a:t>
            </a:r>
            <a:endParaRPr lang="en-US">
              <a:solidFill>
                <a:schemeClr val="tx1"/>
              </a:solidFill>
            </a:endParaRPr>
          </a:p>
          <a:p>
            <a:pPr marL="228600" indent="-228600">
              <a:buAutoNum type="arabicPeriod"/>
            </a:pPr>
            <a:r>
              <a:rPr lang="en-US" sz="1200" b="1">
                <a:solidFill>
                  <a:schemeClr val="tx1"/>
                </a:solidFill>
              </a:rPr>
              <a:t>Personalized Playlists: </a:t>
            </a:r>
            <a:r>
              <a:rPr lang="en-US" sz="1200">
                <a:solidFill>
                  <a:schemeClr val="tx1"/>
                </a:solidFill>
              </a:rPr>
              <a:t>Users will be able to create and manage their playlists, adding songs from the application's music library. This feature allows for a customized music listening experience, where users can create playlists for different moods or occasions.</a:t>
            </a:r>
            <a:endParaRPr lang="en-US">
              <a:solidFill>
                <a:schemeClr val="tx1"/>
              </a:solidFill>
            </a:endParaRPr>
          </a:p>
          <a:p>
            <a:pPr marL="228600" indent="-228600">
              <a:buAutoNum type="arabicPeriod"/>
            </a:pPr>
            <a:r>
              <a:rPr lang="en-US" sz="1200" b="1">
                <a:solidFill>
                  <a:schemeClr val="tx1"/>
                </a:solidFill>
              </a:rPr>
              <a:t>Song Details and Listening Options: </a:t>
            </a:r>
            <a:r>
              <a:rPr lang="en-US" sz="1200">
                <a:solidFill>
                  <a:schemeClr val="tx1"/>
                </a:solidFill>
              </a:rPr>
              <a:t>Each song will have detailed information displayed, including title, artist, album, and genre. Users will also have the option to listen to a preview of the song before adding it to their playlists.</a:t>
            </a:r>
            <a:endParaRPr lang="en-US">
              <a:solidFill>
                <a:schemeClr val="tx1"/>
              </a:solidFill>
            </a:endParaRPr>
          </a:p>
          <a:p>
            <a:pPr marL="228600" indent="-228600">
              <a:buAutoNum type="arabicPeriod"/>
            </a:pPr>
            <a:r>
              <a:rPr lang="en-US" sz="1200" b="1">
                <a:solidFill>
                  <a:schemeClr val="tx1"/>
                </a:solidFill>
              </a:rPr>
              <a:t>Listen Later:</a:t>
            </a:r>
            <a:r>
              <a:rPr lang="en-US" sz="1200">
                <a:solidFill>
                  <a:schemeClr val="tx1"/>
                </a:solidFill>
              </a:rPr>
              <a:t> This feature allows users to save songs to listen to later, ensuring that they can easily access songs they are interested in without having to search for them again.</a:t>
            </a:r>
            <a:endParaRPr lang="en-US">
              <a:solidFill>
                <a:schemeClr val="tx1"/>
              </a:solidFill>
            </a:endParaRPr>
          </a:p>
          <a:p>
            <a:pPr marL="228600" indent="-228600">
              <a:buAutoNum type="arabicPeriod"/>
            </a:pPr>
            <a:r>
              <a:rPr lang="en-US" sz="1200" b="1">
                <a:solidFill>
                  <a:schemeClr val="tx1"/>
                </a:solidFill>
              </a:rPr>
              <a:t>Responsive Design: </a:t>
            </a:r>
            <a:r>
              <a:rPr lang="en-US" sz="1200">
                <a:solidFill>
                  <a:schemeClr val="tx1"/>
                </a:solidFill>
              </a:rPr>
              <a:t>The application will be designed to be responsive, ensuring that users can access and enjoy the application seamlessly across devices, including desktops, tablets, and smartphones.</a:t>
            </a:r>
            <a:endParaRPr lang="en-US">
              <a:solidFill>
                <a:schemeClr val="tx1"/>
              </a:solidFill>
            </a:endParaRPr>
          </a:p>
          <a:p>
            <a:pPr marL="342900" indent="-342900">
              <a:buAutoNum type="arabicPeriod"/>
            </a:pPr>
            <a:endParaRPr lang="en-US" sz="150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A02B1648-F6E8-E27F-37CF-D918C4A24987}"/>
              </a:ext>
            </a:extLst>
          </p:cNvPr>
          <p:cNvSpPr txBox="1"/>
          <p:nvPr/>
        </p:nvSpPr>
        <p:spPr>
          <a:xfrm>
            <a:off x="334737" y="1191986"/>
            <a:ext cx="8466364"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solidFill>
              </a:rPr>
              <a:t>Backend Development with Django:</a:t>
            </a:r>
            <a:r>
              <a:rPr lang="en-US">
                <a:solidFill>
                  <a:schemeClr val="tx1"/>
                </a:solidFill>
              </a:rPr>
              <a:t> Django will be used to develop the backend of the application, including user authentication, database management, and API integration for music streaming.</a:t>
            </a:r>
          </a:p>
          <a:p>
            <a:endParaRPr lang="en-US">
              <a:solidFill>
                <a:schemeClr val="tx1"/>
              </a:solidFill>
            </a:endParaRPr>
          </a:p>
          <a:p>
            <a:r>
              <a:rPr lang="en-US" b="1">
                <a:solidFill>
                  <a:schemeClr val="tx1"/>
                </a:solidFill>
              </a:rPr>
              <a:t>Frontend Development with HTML, CSS, and JavaScript:</a:t>
            </a:r>
            <a:r>
              <a:rPr lang="en-US">
                <a:solidFill>
                  <a:schemeClr val="tx1"/>
                </a:solidFill>
              </a:rPr>
              <a:t> The frontend of the application will be developed using HTML, CSS, and JavaScript to create a responsive and interactive user interface.</a:t>
            </a:r>
          </a:p>
          <a:p>
            <a:endParaRPr lang="en-US">
              <a:solidFill>
                <a:schemeClr val="tx1"/>
              </a:solidFill>
            </a:endParaRPr>
          </a:p>
          <a:p>
            <a:r>
              <a:rPr lang="en-US" b="1">
                <a:solidFill>
                  <a:schemeClr val="tx1"/>
                </a:solidFill>
              </a:rPr>
              <a:t>User Authentication and Profiles: </a:t>
            </a:r>
            <a:r>
              <a:rPr lang="en-US">
                <a:solidFill>
                  <a:schemeClr val="tx1"/>
                </a:solidFill>
              </a:rPr>
              <a:t>Django's built-in authentication system will be used to handle user registration, login, and profile management. Users will be able to create accounts, log in securely, and manage their profile information.</a:t>
            </a:r>
          </a:p>
          <a:p>
            <a:endParaRPr lang="en-US">
              <a:solidFill>
                <a:schemeClr val="tx1"/>
              </a:solidFill>
            </a:endParaRPr>
          </a:p>
          <a:p>
            <a:r>
              <a:rPr lang="en-US" b="1">
                <a:solidFill>
                  <a:schemeClr val="tx1"/>
                </a:solidFill>
              </a:rPr>
              <a:t>Music Library and Database Management: </a:t>
            </a:r>
            <a:r>
              <a:rPr lang="en-US">
                <a:solidFill>
                  <a:schemeClr val="tx1"/>
                </a:solidFill>
              </a:rPr>
              <a:t>The application will feature a music library that users can browse, search, and explore. A database management system will be implemented to store and manage the music catalog, user data, and playlist information.</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75799170-F4C6-7948-7A58-4967570B241A}"/>
              </a:ext>
            </a:extLst>
          </p:cNvPr>
          <p:cNvSpPr txBox="1"/>
          <p:nvPr/>
        </p:nvSpPr>
        <p:spPr>
          <a:xfrm>
            <a:off x="269422" y="914401"/>
            <a:ext cx="850718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a:t>
            </a:r>
          </a:p>
          <a:p>
            <a:r>
              <a:rPr lang="en-US" b="1">
                <a:cs typeface="Segoe UI"/>
              </a:rPr>
              <a:t>Music Discovery and Recommendation:</a:t>
            </a:r>
            <a:r>
              <a:rPr lang="en-US">
                <a:cs typeface="Segoe UI"/>
              </a:rPr>
              <a:t> The application will provide users with personalized music recommendations based on their listening history, preferences, and trends. Users will be able to discover new music and artists through curated playlists and recommendations.​</a:t>
            </a:r>
          </a:p>
          <a:p>
            <a:r>
              <a:rPr lang="en-US">
                <a:cs typeface="Segoe UI"/>
              </a:rPr>
              <a:t>​</a:t>
            </a:r>
          </a:p>
          <a:p>
            <a:r>
              <a:rPr lang="en-US" b="1">
                <a:cs typeface="Segoe UI"/>
              </a:rPr>
              <a:t>Playlist Management:</a:t>
            </a:r>
            <a:r>
              <a:rPr lang="en-US">
                <a:cs typeface="Segoe UI"/>
              </a:rPr>
              <a:t> Users will have the ability to create, edit, and delete playlists. They can add songs to their playlists from the music library and reorder songs as desired. Users can also share their playlists with others.​</a:t>
            </a:r>
          </a:p>
          <a:p>
            <a:r>
              <a:rPr lang="en-US">
                <a:cs typeface="Segoe UI"/>
              </a:rPr>
              <a:t>​</a:t>
            </a:r>
          </a:p>
          <a:p>
            <a:r>
              <a:rPr lang="en-US" b="1">
                <a:cs typeface="Segoe UI"/>
              </a:rPr>
              <a:t>Responsive Design and Cross-Device Compatibility: </a:t>
            </a:r>
            <a:r>
              <a:rPr lang="en-US">
                <a:cs typeface="Segoe UI"/>
              </a:rPr>
              <a:t>The application will be designed to be responsive, ensuring that it works seamlessly across a range of devices, including desktops, laptops, tablets, and smartphones.​</a:t>
            </a:r>
          </a:p>
          <a:p>
            <a:r>
              <a:rPr lang="en-US">
                <a:cs typeface="Segoe UI"/>
              </a:rPr>
              <a:t>​</a:t>
            </a:r>
          </a:p>
          <a:p>
            <a:r>
              <a:rPr lang="en-US" b="1">
                <a:cs typeface="Segoe UI"/>
              </a:rPr>
              <a:t>Security and Data Privacy: </a:t>
            </a:r>
            <a:r>
              <a:rPr lang="en-US">
                <a:cs typeface="Segoe UI"/>
              </a:rPr>
              <a:t>The application will implement security best practices to protect user data and ensure data privacy. This includes secure authentication, data encryption, and adherence to privacy regulations.​</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A481619C-1B7E-BD75-EF82-B002E27390D9}"/>
              </a:ext>
            </a:extLst>
          </p:cNvPr>
          <p:cNvSpPr txBox="1"/>
          <p:nvPr/>
        </p:nvSpPr>
        <p:spPr>
          <a:xfrm>
            <a:off x="702129" y="1273629"/>
            <a:ext cx="800916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AutoNum type="arabicPeriod"/>
            </a:pPr>
            <a:r>
              <a:rPr lang="en-US" b="1">
                <a:solidFill>
                  <a:schemeClr val="tx1"/>
                </a:solidFill>
                <a:latin typeface="Söhne"/>
              </a:rPr>
              <a:t>User Model</a:t>
            </a:r>
            <a:r>
              <a:rPr lang="en-US">
                <a:solidFill>
                  <a:schemeClr val="tx1"/>
                </a:solidFill>
                <a:latin typeface="Söhne"/>
              </a:rPr>
              <a:t>: Represents a user of the application. Includes fields for username, email, password, and other relevant information.</a:t>
            </a:r>
          </a:p>
          <a:p>
            <a:pPr marL="228600" indent="-228600">
              <a:buFont typeface=""/>
              <a:buAutoNum type="arabicPeriod"/>
            </a:pPr>
            <a:r>
              <a:rPr lang="en-US" b="1">
                <a:solidFill>
                  <a:schemeClr val="tx1"/>
                </a:solidFill>
                <a:latin typeface="Söhne"/>
              </a:rPr>
              <a:t>Song Model</a:t>
            </a:r>
            <a:r>
              <a:rPr lang="en-US">
                <a:solidFill>
                  <a:schemeClr val="tx1"/>
                </a:solidFill>
                <a:latin typeface="Söhne"/>
              </a:rPr>
              <a:t>: Represents a song in the music library. Includes fields for the song's name, artist, album, genre, duration, release date, and file upload for the song's audio file.</a:t>
            </a:r>
          </a:p>
          <a:p>
            <a:pPr marL="228600" indent="-228600">
              <a:buFont typeface=""/>
              <a:buAutoNum type="arabicPeriod"/>
            </a:pPr>
            <a:r>
              <a:rPr lang="en-US" b="1">
                <a:solidFill>
                  <a:schemeClr val="tx1"/>
                </a:solidFill>
                <a:latin typeface="Söhne"/>
              </a:rPr>
              <a:t>Playlist Model</a:t>
            </a:r>
            <a:r>
              <a:rPr lang="en-US">
                <a:solidFill>
                  <a:schemeClr val="tx1"/>
                </a:solidFill>
                <a:latin typeface="Söhne"/>
              </a:rPr>
              <a:t>: Represents a playlist created by a user. Includes fields for the playlist's name, description, creator (foreign key to User model), and many-to-many relationship with Song model for the songs in the playlist.</a:t>
            </a:r>
          </a:p>
          <a:p>
            <a:pPr marL="228600" indent="-228600">
              <a:buFont typeface=""/>
              <a:buAutoNum type="arabicPeriod"/>
            </a:pPr>
            <a:r>
              <a:rPr lang="en-US" b="1">
                <a:solidFill>
                  <a:schemeClr val="tx1"/>
                </a:solidFill>
                <a:latin typeface="Söhne"/>
              </a:rPr>
              <a:t>Interaction Models</a:t>
            </a:r>
            <a:r>
              <a:rPr lang="en-US">
                <a:solidFill>
                  <a:schemeClr val="tx1"/>
                </a:solidFill>
                <a:latin typeface="Söhne"/>
              </a:rPr>
              <a:t>: Includes models for user interactions such as liking a song, adding a song to a playlist, following other users, and listening history. These models capture user engagement and help personalize the user experience.</a:t>
            </a:r>
          </a:p>
          <a:p>
            <a:pPr marL="228600" indent="-228600">
              <a:buFont typeface=""/>
              <a:buAutoNum type="arabicPeriod"/>
            </a:pPr>
            <a:r>
              <a:rPr lang="en-US" b="1">
                <a:solidFill>
                  <a:schemeClr val="tx1"/>
                </a:solidFill>
                <a:latin typeface="Söhne"/>
              </a:rPr>
              <a:t>Results</a:t>
            </a:r>
            <a:r>
              <a:rPr lang="en-US">
                <a:solidFill>
                  <a:schemeClr val="tx1"/>
                </a:solidFill>
                <a:latin typeface="Söhne"/>
              </a:rPr>
              <a:t>: The results of the project would include a fully functional music streaming application with features such as user authentication, song browsing, playlist creation and management, user interactions, and a responsive user interface. The application would allow users to discover, listen to, and interact with music in a seamless and enjoyable manner.</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25</Slides>
  <Notes>10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HOMEPAGE</vt:lpstr>
      <vt:lpstr>INDEX PAGE</vt:lpstr>
      <vt:lpstr>CHANNEL PAGE</vt:lpstr>
      <vt:lpstr>SIGN-UP PAGE</vt:lpstr>
      <vt:lpstr>LOGIN PAGE</vt:lpstr>
      <vt:lpstr>UPLOAD MUSIC PAGE</vt:lpstr>
      <vt:lpstr>WATCH LATER PAGE</vt:lpstr>
      <vt:lpstr>HISTORY PAGE</vt:lpstr>
      <vt:lpstr>SONGS PAGE</vt:lpstr>
      <vt:lpstr>SONGS PAGE</vt:lpstr>
      <vt:lpstr>SONG POST PAGE</vt:lpstr>
      <vt:lpstr>Future Enhancements:  </vt:lpstr>
      <vt:lpstr>Future Enhancements: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revision>5</cp:revision>
  <dcterms:modified xsi:type="dcterms:W3CDTF">2024-04-08T15:25:33Z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